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  <p:sldId id="305" r:id="rId4"/>
    <p:sldId id="304" r:id="rId5"/>
    <p:sldId id="261" r:id="rId6"/>
    <p:sldId id="258" r:id="rId7"/>
    <p:sldId id="262" r:id="rId8"/>
    <p:sldId id="265" r:id="rId9"/>
    <p:sldId id="263" r:id="rId10"/>
    <p:sldId id="266" r:id="rId11"/>
    <p:sldId id="264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81" r:id="rId25"/>
    <p:sldId id="282" r:id="rId26"/>
    <p:sldId id="283" r:id="rId27"/>
    <p:sldId id="284" r:id="rId28"/>
    <p:sldId id="287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62" autoAdjust="0"/>
    <p:restoredTop sz="94660"/>
  </p:normalViewPr>
  <p:slideViewPr>
    <p:cSldViewPr snapToGrid="0">
      <p:cViewPr>
        <p:scale>
          <a:sx n="70" d="100"/>
          <a:sy n="70" d="100"/>
        </p:scale>
        <p:origin x="61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5.png>
</file>

<file path=ppt/media/image26.png>
</file>

<file path=ppt/media/image28.png>
</file>

<file path=ppt/media/image3.png>
</file>

<file path=ppt/media/image30.png>
</file>

<file path=ppt/media/image31.png>
</file>

<file path=ppt/media/image32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26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304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05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256468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68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617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610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312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608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122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51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7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533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92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18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00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591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AD0FAE7-6F03-4576-B469-B478346E638F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919B95F-EEAD-4D0C-B439-57490EACB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247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  <p:sldLayoutId id="2147483839" r:id="rId12"/>
    <p:sldLayoutId id="2147483840" r:id="rId13"/>
    <p:sldLayoutId id="2147483841" r:id="rId14"/>
    <p:sldLayoutId id="2147483842" r:id="rId15"/>
    <p:sldLayoutId id="2147483843" r:id="rId16"/>
    <p:sldLayoutId id="2147483844" r:id="rId17"/>
  </p:sldLayoutIdLst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7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0930" y="1021581"/>
            <a:ext cx="9144000" cy="1641490"/>
          </a:xfrm>
        </p:spPr>
        <p:txBody>
          <a:bodyPr/>
          <a:lstStyle/>
          <a:p>
            <a:r>
              <a:rPr lang="en-US" dirty="0" err="1" smtClean="0"/>
              <a:t>Tugas</a:t>
            </a:r>
            <a:r>
              <a:rPr lang="en-US" dirty="0" smtClean="0"/>
              <a:t> Data Mining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9046" y="3096065"/>
            <a:ext cx="6503895" cy="2471015"/>
          </a:xfrm>
        </p:spPr>
        <p:txBody>
          <a:bodyPr>
            <a:noAutofit/>
          </a:bodyPr>
          <a:lstStyle/>
          <a:p>
            <a:pPr algn="just"/>
            <a:r>
              <a:rPr lang="en-US" sz="2800" dirty="0" smtClean="0"/>
              <a:t>Nama	</a:t>
            </a:r>
            <a:r>
              <a:rPr lang="en-US" sz="2800" dirty="0" smtClean="0"/>
              <a:t>: </a:t>
            </a:r>
            <a:r>
              <a:rPr lang="en-US" sz="2800" dirty="0" err="1" smtClean="0"/>
              <a:t>Hadapininglaksmi</a:t>
            </a:r>
            <a:r>
              <a:rPr lang="en-US" sz="2800" dirty="0" smtClean="0"/>
              <a:t> </a:t>
            </a:r>
            <a:r>
              <a:rPr lang="en-US" sz="2800" dirty="0" err="1" smtClean="0"/>
              <a:t>Astri</a:t>
            </a:r>
            <a:r>
              <a:rPr lang="en-US" sz="2800" dirty="0" smtClean="0"/>
              <a:t> P</a:t>
            </a:r>
          </a:p>
          <a:p>
            <a:pPr algn="just"/>
            <a:r>
              <a:rPr lang="en-US" sz="2800" dirty="0" err="1" smtClean="0"/>
              <a:t>Nim</a:t>
            </a:r>
            <a:r>
              <a:rPr lang="en-US" sz="2800" dirty="0" smtClean="0"/>
              <a:t>		: A11.2017.10391</a:t>
            </a:r>
          </a:p>
          <a:p>
            <a:pPr algn="just"/>
            <a:r>
              <a:rPr lang="en-US" sz="2800" dirty="0" err="1" smtClean="0"/>
              <a:t>Klmpk</a:t>
            </a:r>
            <a:r>
              <a:rPr lang="en-US" sz="2800" dirty="0" smtClean="0"/>
              <a:t>	: </a:t>
            </a:r>
            <a:r>
              <a:rPr lang="en-US" sz="2800" dirty="0" smtClean="0"/>
              <a:t>A11.4604</a:t>
            </a:r>
          </a:p>
          <a:p>
            <a:pPr algn="just"/>
            <a:r>
              <a:rPr lang="en-US" sz="2800" dirty="0" smtClean="0"/>
              <a:t>Data Mining</a:t>
            </a:r>
          </a:p>
          <a:p>
            <a:pPr algn="just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1820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2b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182329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chemeClr val="bg2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2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2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Outlook Rainy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47358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2b. Outlook Rainy 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Outlook Rainy</a:t>
                </a: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outlook Rainy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5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Outlook Rainy 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outlook 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Rainy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>
                    <a:solidFill>
                      <a:schemeClr val="tx1"/>
                    </a:solidFill>
                  </a:rPr>
                  <a:t>Don’t Play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: 1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Outlook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Rainy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outlook 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Rainy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4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	entropy 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0,721928095				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41101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2b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775957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2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smtClean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Outlook Sunny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1863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2c. Outlook Sunny 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Outlook Sunny</a:t>
                </a: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outlook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Sunnny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5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Outlook Sunny 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outlook 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Sunny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: 3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Outlook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Sunny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outlook 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Sunny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2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Entropy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	entropy 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0,970950594		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2671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2d. Gain Outlook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057508" y="1686995"/>
                <a:ext cx="8282011" cy="131023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𝑂𝑢𝑡𝑙𝑜𝑜𝑘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𝐸𝑛𝑡𝑟𝑜𝑝𝑦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𝑂𝑢𝑡𝑙𝑜𝑜𝑘</m:t>
                                  </m:r>
                                </m:e>
                              </m:d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𝐸𝑛𝑡𝑟𝑜𝑝𝑦</m:t>
                                  </m:r>
                                </m:e>
                              </m:d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𝐸𝑛𝑡𝑟𝑜𝑝𝑦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𝑜𝑢𝑡𝑙𝑜𝑜𝑘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508" y="1686995"/>
                <a:ext cx="8282011" cy="13102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167794" y="2745136"/>
                <a:ext cx="9087424" cy="12698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𝑂𝑢𝑡𝑙𝑜𝑜𝑘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=0,863120569−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∗0,72193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∗0,970095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794" y="2745136"/>
                <a:ext cx="9087424" cy="126989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167794" y="3702698"/>
                <a:ext cx="3936590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𝑂𝑢𝑡𝑙𝑜𝑜𝑘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 258521039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794" y="3702698"/>
                <a:ext cx="3936590" cy="553998"/>
              </a:xfrm>
              <a:prstGeom prst="rect">
                <a:avLst/>
              </a:prstGeom>
              <a:blipFill rotWithShape="0">
                <a:blip r:embed="rId4"/>
                <a:stretch>
                  <a:fillRect l="-930" r="-12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4586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3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399188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00B0F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Normal</a:t>
                      </a:r>
                      <a:endParaRPr sz="180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00B0F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solidFill>
                            <a:srgbClr val="00B0F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00B0F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00B0F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solidFill>
                            <a:srgbClr val="00B0F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00B0F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Normal</a:t>
                      </a:r>
                      <a:endParaRPr sz="180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00B0F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00B0F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Normal</a:t>
                      </a:r>
                      <a:endParaRPr sz="180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00B0F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00B0F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Temperature Hot, Mild, Cool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1625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191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3a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5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701321"/>
              </p:ext>
            </p:extLst>
          </p:nvPr>
        </p:nvGraphicFramePr>
        <p:xfrm>
          <a:off x="1048191" y="14696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48191" y="7737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Temperature Hot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78733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3a. Temperature Hot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Temperatur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Hot</a:t>
                </a: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</a:rPr>
                  <a:t>Temperatur</a:t>
                </a:r>
                <a:r>
                  <a:rPr lang="en-US" dirty="0">
                    <a:solidFill>
                      <a:schemeClr val="tx1"/>
                    </a:solidFill>
                  </a:rPr>
                  <a:t> Hot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4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</a:rPr>
                  <a:t>Temperatur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Hot yang Don’t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</a:rPr>
                  <a:t>Temperatur</a:t>
                </a:r>
                <a:r>
                  <a:rPr lang="en-US" dirty="0">
                    <a:solidFill>
                      <a:schemeClr val="tx1"/>
                    </a:solidFill>
                  </a:rPr>
                  <a:t> Hot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: 2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</a:rPr>
                  <a:t>Temperatur</a:t>
                </a:r>
                <a:r>
                  <a:rPr lang="en-US" dirty="0">
                    <a:solidFill>
                      <a:schemeClr val="tx1"/>
                    </a:solidFill>
                  </a:rPr>
                  <a:t> Hot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sz="1800" dirty="0" err="1">
                    <a:solidFill>
                      <a:schemeClr val="tx1"/>
                    </a:solidFill>
                  </a:rPr>
                  <a:t>Temperatur</a:t>
                </a:r>
                <a:r>
                  <a:rPr lang="en-US" sz="1800" dirty="0">
                    <a:solidFill>
                      <a:schemeClr val="tx1"/>
                    </a:solidFill>
                  </a:rPr>
                  <a:t> Hot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2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Entropy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	entropy 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1				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4950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3b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082194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chemeClr val="bg2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2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2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Temperature Mild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77081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Temperature Mild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Temperature Mild</a:t>
                </a: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Mild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6</a:t>
                </a:r>
                <a:endParaRPr lang="en-US" sz="2000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Mild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Mild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>
                    <a:solidFill>
                      <a:schemeClr val="tx1"/>
                    </a:solidFill>
                  </a:rPr>
                  <a:t>Don’t Play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2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Mild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Mild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>
                    <a:solidFill>
                      <a:schemeClr val="tx1"/>
                    </a:solidFill>
                  </a:rPr>
                  <a:t>Play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4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Entropy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	entropy 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0,9183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018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837"/>
            <a:ext cx="9531814" cy="769132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Latihan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7717423"/>
              </p:ext>
            </p:extLst>
          </p:nvPr>
        </p:nvGraphicFramePr>
        <p:xfrm>
          <a:off x="1024128" y="1929085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Hot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Hot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Cloudy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Hot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Cloudy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Cloudy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/>
                        <a:t>Cloudy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Hot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/>
                        <a:t>Mild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70403"/>
            <a:ext cx="97200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Hitung</a:t>
            </a:r>
            <a:r>
              <a:rPr lang="en-US" sz="2400" dirty="0" smtClean="0"/>
              <a:t> Entropy </a:t>
            </a:r>
            <a:r>
              <a:rPr lang="en-US" sz="2400" dirty="0" err="1" smtClean="0"/>
              <a:t>dan</a:t>
            </a:r>
            <a:r>
              <a:rPr lang="en-US" sz="2400" dirty="0" smtClean="0"/>
              <a:t> Gain </a:t>
            </a:r>
            <a:r>
              <a:rPr lang="en-US" sz="2400" dirty="0" err="1" smtClean="0"/>
              <a:t>serta</a:t>
            </a:r>
            <a:r>
              <a:rPr lang="en-US" sz="2400" dirty="0" smtClean="0"/>
              <a:t> </a:t>
            </a:r>
            <a:r>
              <a:rPr lang="en-US" sz="2400" dirty="0" err="1" smtClean="0"/>
              <a:t>tentukan</a:t>
            </a:r>
            <a:r>
              <a:rPr lang="en-US" sz="2400" dirty="0" smtClean="0"/>
              <a:t> </a:t>
            </a:r>
            <a:r>
              <a:rPr lang="en-US" sz="2400" dirty="0" err="1" smtClean="0"/>
              <a:t>pohon</a:t>
            </a:r>
            <a:r>
              <a:rPr lang="en-US" sz="2400" dirty="0" smtClean="0"/>
              <a:t> </a:t>
            </a:r>
            <a:r>
              <a:rPr lang="en-US" sz="2400" dirty="0" err="1" smtClean="0"/>
              <a:t>keputusan</a:t>
            </a:r>
            <a:r>
              <a:rPr lang="en-US" sz="2400" dirty="0" smtClean="0"/>
              <a:t> yang </a:t>
            </a:r>
            <a:r>
              <a:rPr lang="en-US" sz="2400" dirty="0" err="1" smtClean="0"/>
              <a:t>terbentuk</a:t>
            </a:r>
            <a:r>
              <a:rPr lang="en-US" sz="2400" dirty="0" smtClean="0"/>
              <a:t> </a:t>
            </a:r>
            <a:r>
              <a:rPr lang="en-US" sz="2400" dirty="0" err="1" smtClean="0"/>
              <a:t>dari</a:t>
            </a:r>
            <a:r>
              <a:rPr lang="en-US" sz="2400" dirty="0" smtClean="0"/>
              <a:t> </a:t>
            </a:r>
            <a:r>
              <a:rPr lang="en-US" sz="2400" dirty="0" err="1" smtClean="0"/>
              <a:t>contoh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keputusan</a:t>
            </a:r>
            <a:r>
              <a:rPr lang="en-US" sz="2400" dirty="0" smtClean="0"/>
              <a:t> </a:t>
            </a:r>
            <a:r>
              <a:rPr lang="en-US" sz="2400" dirty="0" err="1" smtClean="0"/>
              <a:t>bermain</a:t>
            </a:r>
            <a:r>
              <a:rPr lang="en-US" sz="2400" dirty="0" smtClean="0"/>
              <a:t> </a:t>
            </a:r>
            <a:r>
              <a:rPr lang="en-US" sz="2400" dirty="0" err="1" smtClean="0"/>
              <a:t>tenis</a:t>
            </a:r>
            <a:r>
              <a:rPr lang="en-US" sz="2400" dirty="0" smtClean="0"/>
              <a:t> </a:t>
            </a:r>
            <a:r>
              <a:rPr lang="en-US" sz="2400" dirty="0" err="1" smtClean="0"/>
              <a:t>dibawah</a:t>
            </a:r>
            <a:r>
              <a:rPr lang="en-US" sz="2400" dirty="0" smtClean="0"/>
              <a:t> </a:t>
            </a:r>
            <a:r>
              <a:rPr lang="en-US" sz="2400" dirty="0" err="1" smtClean="0"/>
              <a:t>ini</a:t>
            </a:r>
            <a:r>
              <a:rPr lang="en-US" sz="2400" dirty="0" smtClean="0"/>
              <a:t> 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14410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3c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324187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9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smtClean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Outlook Sunny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16724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3c. Temperature Cool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Temperature Cool</a:t>
                </a: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Cool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4</a:t>
                </a:r>
                <a:endParaRPr lang="en-US" sz="2000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Cool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Cool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0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Cool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Temperature Cool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Yes	: 4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Entropy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0		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2412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3d. Gain Temperature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963378" y="1848360"/>
                <a:ext cx="9190336" cy="131023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𝑇𝑒𝑚𝑝𝑒𝑟𝑎𝑡𝑢𝑟𝑒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𝐸𝑛𝑡𝑟𝑜𝑝𝑦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𝑂𝑢𝑡𝑙𝑜𝑜𝑘</m:t>
                                  </m:r>
                                </m:e>
                              </m:d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𝐸𝑛𝑡𝑟𝑜𝑝𝑦</m:t>
                                  </m:r>
                                </m:e>
                              </m:d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𝐸𝑛𝑡𝑟𝑜𝑝𝑦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𝑇𝑒𝑚𝑝𝑒𝑟𝑎𝑡𝑢𝑟𝑒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378" y="1848360"/>
                <a:ext cx="9190336" cy="131023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963378" y="2709798"/>
                <a:ext cx="8919173" cy="12698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𝑇𝑒𝑚𝑝𝑒𝑟𝑎𝑡𝑢𝑟𝑒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=0,863120569−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∗0,918883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378" y="2709798"/>
                <a:ext cx="8919173" cy="1269899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963378" y="3702698"/>
                <a:ext cx="4225067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𝑇𝑒𝑚𝑝𝑒𝑟𝑎𝑡𝑢𝑟𝑒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 1838509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378" y="3702698"/>
                <a:ext cx="4225067" cy="553998"/>
              </a:xfrm>
              <a:prstGeom prst="rect">
                <a:avLst/>
              </a:prstGeom>
              <a:blipFill rotWithShape="0">
                <a:blip r:embed="rId7"/>
                <a:stretch>
                  <a:fillRect l="-866" r="-10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5269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4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510869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12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14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Humidity </a:t>
            </a:r>
            <a:r>
              <a:rPr lang="en-US" sz="2400" dirty="0" err="1" smtClean="0"/>
              <a:t>Hight</a:t>
            </a:r>
            <a:r>
              <a:rPr lang="en-US" sz="2400" dirty="0" smtClean="0"/>
              <a:t>, Normal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00290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191" y="457900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4a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5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7200426"/>
              </p:ext>
            </p:extLst>
          </p:nvPr>
        </p:nvGraphicFramePr>
        <p:xfrm>
          <a:off x="1048191" y="14696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12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14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48191" y="7737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Humidity High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87359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4a. Humidity High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Humidity High</a:t>
                </a: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1800" dirty="0">
                    <a:solidFill>
                      <a:schemeClr val="tx1"/>
                    </a:solidFill>
                  </a:rPr>
                  <a:t>Humidity High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7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Humidity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High yang don’t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2000" dirty="0">
                    <a:solidFill>
                      <a:schemeClr val="tx1"/>
                    </a:solidFill>
                  </a:rPr>
                  <a:t>Humidity High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: 4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Humidity High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Humidity High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3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Entropy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0,987523				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8036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4b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0706894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chemeClr val="bg2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2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2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9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10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11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13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Humidity Normal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52572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4b. Humidity Normal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Humidity Normal</a:t>
                </a: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>
                    <a:solidFill>
                      <a:schemeClr val="tx1"/>
                    </a:solidFill>
                  </a:rPr>
                  <a:t>Humidity Normal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7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Humidity Normal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Don’t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Humidity Normal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: 0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Humidity Normal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Humidity Normal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7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Entropy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0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910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4d. Gain Humidity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963378" y="1848360"/>
                <a:ext cx="8205388" cy="131023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𝐻𝑢𝑚𝑖𝑑𝑖𝑡𝑦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𝐸𝑛𝑡𝑟𝑜𝑝𝑦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𝑂𝑢𝑡𝑙𝑜𝑜𝑘</m:t>
                                  </m:r>
                                </m:e>
                              </m:d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𝐸𝑛𝑡𝑟𝑜𝑝𝑦</m:t>
                                  </m:r>
                                </m:e>
                              </m:d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𝐸𝑛𝑡𝑟𝑜𝑝𝑦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𝑜𝑢𝑡𝑙𝑜𝑜𝑘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378" y="1848360"/>
                <a:ext cx="8205388" cy="131023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671278" y="2838726"/>
                <a:ext cx="7708713" cy="117634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𝐻𝑢𝑚𝑖𝑑𝑖𝑡𝑦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=0,863120569−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7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∗0,98523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7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278" y="2838726"/>
                <a:ext cx="7708713" cy="1176348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963378" y="3702698"/>
                <a:ext cx="329423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𝐻𝑢𝑚𝑖𝑑𝑖𝑡𝑦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 37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378" y="3702698"/>
                <a:ext cx="3294235" cy="276999"/>
              </a:xfrm>
              <a:prstGeom prst="rect">
                <a:avLst/>
              </a:prstGeom>
              <a:blipFill rotWithShape="0">
                <a:blip r:embed="rId7"/>
                <a:stretch>
                  <a:fillRect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2662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5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547046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31470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9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10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13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Windy Yes, No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49818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Perhitungan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entropy </a:t>
            </a:r>
            <a:r>
              <a:rPr lang="en-US" dirty="0" err="1" smtClean="0"/>
              <a:t>berdasarkan</a:t>
            </a:r>
            <a:r>
              <a:rPr lang="en-US" dirty="0" smtClean="0"/>
              <a:t> </a:t>
            </a:r>
            <a:r>
              <a:rPr lang="en-US" dirty="0" err="1" smtClean="0"/>
              <a:t>rumus</a:t>
            </a:r>
            <a:r>
              <a:rPr lang="en-US" dirty="0" smtClean="0"/>
              <a:t> :</a:t>
            </a:r>
          </a:p>
          <a:p>
            <a:pPr lvl="6"/>
            <a:r>
              <a:rPr lang="en-US" sz="2400" dirty="0" smtClean="0"/>
              <a:t>Entropy (S) =</a:t>
            </a:r>
          </a:p>
          <a:p>
            <a:endParaRPr lang="en-US" dirty="0"/>
          </a:p>
          <a:p>
            <a:r>
              <a:rPr lang="en-US" dirty="0" smtClean="0"/>
              <a:t>S : </a:t>
            </a:r>
            <a:r>
              <a:rPr lang="en-US" dirty="0" err="1" smtClean="0"/>
              <a:t>Himpunan</a:t>
            </a:r>
            <a:r>
              <a:rPr lang="en-US" dirty="0" smtClean="0"/>
              <a:t> </a:t>
            </a:r>
            <a:r>
              <a:rPr lang="en-US" dirty="0" err="1" smtClean="0"/>
              <a:t>Kasus</a:t>
            </a:r>
            <a:endParaRPr lang="en-US" dirty="0" smtClean="0"/>
          </a:p>
          <a:p>
            <a:r>
              <a:rPr lang="en-US" dirty="0" smtClean="0"/>
              <a:t>N : </a:t>
            </a:r>
            <a:r>
              <a:rPr lang="en-US" dirty="0" err="1" smtClean="0"/>
              <a:t>Jumlah</a:t>
            </a:r>
            <a:r>
              <a:rPr lang="en-US" dirty="0" smtClean="0"/>
              <a:t> </a:t>
            </a:r>
            <a:r>
              <a:rPr lang="en-US" dirty="0" err="1" smtClean="0"/>
              <a:t>Partisi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S</a:t>
            </a:r>
          </a:p>
          <a:p>
            <a:r>
              <a:rPr lang="en-US" dirty="0" smtClean="0"/>
              <a:t>Pi : </a:t>
            </a:r>
            <a:r>
              <a:rPr lang="en-US" dirty="0" err="1" smtClean="0"/>
              <a:t>Proporsi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Si </a:t>
            </a:r>
            <a:r>
              <a:rPr lang="en-US" dirty="0" err="1" smtClean="0"/>
              <a:t>terhadap</a:t>
            </a:r>
            <a:r>
              <a:rPr lang="en-US" dirty="0" smtClean="0"/>
              <a:t> S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5290001" y="2145159"/>
                <a:ext cx="1800236" cy="75623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∗ 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𝑝𝑖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0001" y="2145159"/>
                <a:ext cx="1800236" cy="75623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14723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191" y="457900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5a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5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606275"/>
              </p:ext>
            </p:extLst>
          </p:nvPr>
        </p:nvGraphicFramePr>
        <p:xfrm>
          <a:off x="1048191" y="14696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11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12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14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48191" y="7737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Windy Yes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93849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5a. Windy Yes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Windy Yes</a:t>
                </a: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>
                    <a:solidFill>
                      <a:schemeClr val="tx1"/>
                    </a:solidFill>
                  </a:rPr>
                  <a:t>Windy Yes</a:t>
                </a:r>
                <a:r>
                  <a:rPr lang="en-US" sz="18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8</a:t>
                </a:r>
                <a:endParaRPr lang="en-US" sz="2000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Windy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Don’t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2000" dirty="0">
                    <a:solidFill>
                      <a:schemeClr val="tx1"/>
                    </a:solidFill>
                  </a:rPr>
                  <a:t>Windy 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No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>
                    <a:solidFill>
                      <a:schemeClr val="tx1"/>
                    </a:solidFill>
                  </a:rPr>
                  <a:t>Don’t Play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: 2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Windy Yes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Windy 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Yes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6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	entropy 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0,9183				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217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5b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7208951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2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9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10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13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Windy No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89649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5b. Windy No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Windy No</a:t>
                </a:r>
              </a:p>
              <a:p>
                <a:pPr marL="356616" lvl="2" indent="0"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>
                    <a:solidFill>
                      <a:schemeClr val="tx1"/>
                    </a:solidFill>
                  </a:rPr>
                  <a:t>Windy </a:t>
                </a:r>
                <a:r>
                  <a:rPr lang="en-US" sz="2000" dirty="0" smtClean="0">
                    <a:solidFill>
                      <a:schemeClr val="tx1"/>
                    </a:solidFill>
                  </a:rPr>
                  <a:t>No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: 8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Windy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No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Windy No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: 2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Windy No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Windy No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6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Entropy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6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0, 81128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3040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5c. Gain Windy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963378" y="1848360"/>
                <a:ext cx="7807458" cy="131023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𝑊𝑖𝑛𝑑𝑦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𝐸𝑛𝑡𝑟𝑜𝑝𝑦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 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𝑂𝑢𝑡𝑙𝑜𝑜𝑘</m:t>
                                  </m:r>
                                </m:e>
                              </m:d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𝐸𝑛𝑡𝑟𝑜𝑝𝑦</m:t>
                                  </m:r>
                                </m:e>
                              </m:d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𝐸𝑛𝑡𝑟𝑜𝑝𝑦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𝑊𝑖𝑛𝑑𝑦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378" y="1848360"/>
                <a:ext cx="7807458" cy="131023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963378" y="2749593"/>
                <a:ext cx="7577331" cy="12698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𝑊𝑖𝑛𝑑𝑦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=0,863120569−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8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∗0,81128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14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∗0,9183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378" y="2749593"/>
                <a:ext cx="7577331" cy="1269899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963378" y="3702698"/>
                <a:ext cx="354109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𝑊𝑖𝑛𝑑𝑦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 0059777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378" y="3702698"/>
                <a:ext cx="3541098" cy="276999"/>
              </a:xfrm>
              <a:prstGeom prst="rect">
                <a:avLst/>
              </a:prstGeom>
              <a:blipFill rotWithShape="0">
                <a:blip r:embed="rId7"/>
                <a:stretch>
                  <a:fillRect l="-1033" r="-1205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188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161" y="-216569"/>
            <a:ext cx="10353762" cy="970450"/>
          </a:xfrm>
        </p:spPr>
        <p:txBody>
          <a:bodyPr>
            <a:normAutofit/>
          </a:bodyPr>
          <a:lstStyle/>
          <a:p>
            <a:r>
              <a:rPr lang="en-US" sz="3000" dirty="0" err="1" smtClean="0"/>
              <a:t>Hasil</a:t>
            </a:r>
            <a:r>
              <a:rPr lang="en-US" sz="3000" dirty="0" smtClean="0"/>
              <a:t> </a:t>
            </a:r>
            <a:r>
              <a:rPr lang="en-US" sz="3000" dirty="0" err="1" smtClean="0"/>
              <a:t>Perhitungan</a:t>
            </a:r>
            <a:r>
              <a:rPr lang="en-US" sz="3000" dirty="0" smtClean="0"/>
              <a:t> Entropy </a:t>
            </a:r>
            <a:r>
              <a:rPr lang="en-US" sz="3000" dirty="0" err="1" smtClean="0"/>
              <a:t>dan</a:t>
            </a:r>
            <a:r>
              <a:rPr lang="en-US" sz="3000" dirty="0" smtClean="0"/>
              <a:t> Gain</a:t>
            </a:r>
            <a:endParaRPr lang="en-US" sz="30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9780900"/>
              </p:ext>
            </p:extLst>
          </p:nvPr>
        </p:nvGraphicFramePr>
        <p:xfrm>
          <a:off x="205246" y="624652"/>
          <a:ext cx="9812814" cy="612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8859"/>
                <a:gridCol w="1506134"/>
                <a:gridCol w="1109783"/>
                <a:gridCol w="1321169"/>
                <a:gridCol w="938030"/>
                <a:gridCol w="1281535"/>
                <a:gridCol w="1506134"/>
                <a:gridCol w="1321170"/>
              </a:tblGrid>
              <a:tr h="58243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Atribut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Jumlah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Kasus</a:t>
                      </a:r>
                      <a:r>
                        <a:rPr lang="en-US" baseline="0" dirty="0" smtClean="0"/>
                        <a:t> 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(S1)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Yes(S2)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Entropy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Gain</a:t>
                      </a:r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0,863120569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32071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Outlook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0,258521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Cloudy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Rainy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0,72193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Sunny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0,97095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Temperature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0,1838509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Mild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0,9183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Humidity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0,3705065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0,98523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0,005977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0,81128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3282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0,9183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018060" y="1156447"/>
            <a:ext cx="2173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Nilai</a:t>
            </a:r>
            <a:r>
              <a:rPr lang="en-US" dirty="0" smtClean="0"/>
              <a:t> Gain </a:t>
            </a:r>
            <a:r>
              <a:rPr lang="en-US" dirty="0" err="1" smtClean="0"/>
              <a:t>tertinggi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Humidity (0,37).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971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060" y="252868"/>
            <a:ext cx="10353762" cy="970450"/>
          </a:xfrm>
        </p:spPr>
        <p:txBody>
          <a:bodyPr/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6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200" y="1130705"/>
            <a:ext cx="5621476" cy="1973442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Root / </a:t>
            </a:r>
            <a:r>
              <a:rPr lang="en-US" dirty="0" err="1" smtClean="0"/>
              <a:t>Akar</a:t>
            </a:r>
            <a:r>
              <a:rPr lang="en-US" dirty="0" smtClean="0"/>
              <a:t> </a:t>
            </a:r>
          </a:p>
          <a:p>
            <a:pPr algn="just"/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Gain </a:t>
            </a:r>
            <a:r>
              <a:rPr lang="en-US" dirty="0" err="1" smtClean="0"/>
              <a:t>tertinggi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Humidity (0,37)</a:t>
            </a:r>
          </a:p>
          <a:p>
            <a:pPr algn="just"/>
            <a:r>
              <a:rPr lang="en-US" dirty="0" smtClean="0"/>
              <a:t>Di humidity </a:t>
            </a:r>
            <a:r>
              <a:rPr lang="en-US" dirty="0" err="1" smtClean="0"/>
              <a:t>terdapat</a:t>
            </a:r>
            <a:r>
              <a:rPr lang="en-US" dirty="0" smtClean="0"/>
              <a:t> 2 </a:t>
            </a:r>
            <a:r>
              <a:rPr lang="en-US" dirty="0" err="1" smtClean="0"/>
              <a:t>kelompok</a:t>
            </a:r>
            <a:r>
              <a:rPr lang="en-US" dirty="0" smtClean="0"/>
              <a:t> data </a:t>
            </a:r>
            <a:r>
              <a:rPr lang="en-US" dirty="0" err="1" smtClean="0"/>
              <a:t>yaitu</a:t>
            </a:r>
            <a:r>
              <a:rPr lang="en-US" dirty="0" smtClean="0"/>
              <a:t> High </a:t>
            </a:r>
            <a:r>
              <a:rPr lang="en-US" dirty="0" err="1" smtClean="0"/>
              <a:t>dan</a:t>
            </a:r>
            <a:r>
              <a:rPr lang="en-US" dirty="0" smtClean="0"/>
              <a:t> Normal</a:t>
            </a:r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9291917" y="1130704"/>
            <a:ext cx="2057400" cy="76311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1. Humidity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210964"/>
              </p:ext>
            </p:extLst>
          </p:nvPr>
        </p:nvGraphicFramePr>
        <p:xfrm>
          <a:off x="435200" y="3425648"/>
          <a:ext cx="8552935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5357"/>
                <a:gridCol w="1178242"/>
                <a:gridCol w="1194964"/>
                <a:gridCol w="1283707"/>
                <a:gridCol w="911432"/>
                <a:gridCol w="688696"/>
                <a:gridCol w="1293749"/>
                <a:gridCol w="1196788"/>
              </a:tblGrid>
              <a:tr h="56907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Atribut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Jumlah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Kasus</a:t>
                      </a:r>
                      <a:r>
                        <a:rPr lang="en-US" baseline="0" dirty="0" smtClean="0"/>
                        <a:t> 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(S1)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 (S2)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Entropy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Gain</a:t>
                      </a:r>
                      <a:endParaRPr lang="en-US" dirty="0"/>
                    </a:p>
                  </a:txBody>
                  <a:tcPr/>
                </a:tc>
              </a:tr>
              <a:tr h="32518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Humidity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0,3705065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2518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0,98523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5187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Straight Connector 6"/>
          <p:cNvCxnSpPr>
            <a:stCxn id="4" idx="4"/>
          </p:cNvCxnSpPr>
          <p:nvPr/>
        </p:nvCxnSpPr>
        <p:spPr>
          <a:xfrm flipH="1">
            <a:off x="9372600" y="1893814"/>
            <a:ext cx="948017" cy="74181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cxnSp>
        <p:nvCxnSpPr>
          <p:cNvPr id="9" name="Straight Connector 8"/>
          <p:cNvCxnSpPr>
            <a:stCxn id="4" idx="4"/>
          </p:cNvCxnSpPr>
          <p:nvPr/>
        </p:nvCxnSpPr>
        <p:spPr>
          <a:xfrm>
            <a:off x="10320617" y="1893814"/>
            <a:ext cx="1203512" cy="74181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sp>
        <p:nvSpPr>
          <p:cNvPr id="10" name="TextBox 9"/>
          <p:cNvSpPr txBox="1"/>
          <p:nvPr/>
        </p:nvSpPr>
        <p:spPr>
          <a:xfrm>
            <a:off x="9035809" y="2023356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012526" y="2039952"/>
            <a:ext cx="954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Normal</a:t>
            </a:r>
            <a:endParaRPr lang="en-US" dirty="0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435200" y="5239974"/>
            <a:ext cx="5621476" cy="159188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 err="1" smtClean="0"/>
              <a:t>Jumlah</a:t>
            </a:r>
            <a:r>
              <a:rPr lang="en-US" dirty="0" smtClean="0"/>
              <a:t> </a:t>
            </a:r>
            <a:r>
              <a:rPr lang="en-US" dirty="0" err="1" smtClean="0"/>
              <a:t>kasus</a:t>
            </a:r>
            <a:r>
              <a:rPr lang="en-US" dirty="0" smtClean="0"/>
              <a:t> </a:t>
            </a:r>
            <a:r>
              <a:rPr lang="en-US" dirty="0" err="1" smtClean="0"/>
              <a:t>atribut</a:t>
            </a:r>
            <a:r>
              <a:rPr lang="en-US" dirty="0" smtClean="0"/>
              <a:t> humidity (Normal) </a:t>
            </a:r>
            <a:r>
              <a:rPr lang="en-US" dirty="0" err="1" smtClean="0"/>
              <a:t>adalah</a:t>
            </a:r>
            <a:r>
              <a:rPr lang="en-US" dirty="0" smtClean="0"/>
              <a:t> 0 </a:t>
            </a:r>
            <a:r>
              <a:rPr lang="en-US" dirty="0" err="1" smtClean="0"/>
              <a:t>untuk</a:t>
            </a:r>
            <a:r>
              <a:rPr lang="en-US" dirty="0" smtClean="0"/>
              <a:t> NO, </a:t>
            </a:r>
            <a:r>
              <a:rPr lang="en-US" dirty="0" err="1" smtClean="0"/>
              <a:t>dan</a:t>
            </a:r>
            <a:r>
              <a:rPr lang="en-US" dirty="0" smtClean="0"/>
              <a:t> 7 </a:t>
            </a:r>
            <a:r>
              <a:rPr lang="en-US" dirty="0" err="1" smtClean="0"/>
              <a:t>untuk</a:t>
            </a:r>
            <a:r>
              <a:rPr lang="en-US" dirty="0" smtClean="0"/>
              <a:t> Yes, </a:t>
            </a:r>
            <a:r>
              <a:rPr lang="en-US" dirty="0" err="1" smtClean="0"/>
              <a:t>berarti</a:t>
            </a:r>
            <a:r>
              <a:rPr lang="en-US" dirty="0" smtClean="0"/>
              <a:t> </a:t>
            </a:r>
            <a:r>
              <a:rPr lang="en-US" dirty="0" err="1" smtClean="0"/>
              <a:t>setiap</a:t>
            </a:r>
            <a:r>
              <a:rPr lang="en-US" dirty="0" smtClean="0"/>
              <a:t> </a:t>
            </a:r>
            <a:r>
              <a:rPr lang="en-US" dirty="0" err="1" smtClean="0"/>
              <a:t>kasus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humidity = Normal </a:t>
            </a:r>
          </a:p>
          <a:p>
            <a:pPr algn="just"/>
            <a:r>
              <a:rPr lang="en-US" dirty="0" err="1" smtClean="0"/>
              <a:t>Hasilnya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Yes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11012526" y="2635624"/>
            <a:ext cx="1179474" cy="79002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8592671" y="2635624"/>
            <a:ext cx="1116720" cy="59167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62598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/>
      <p:bldP spid="11" grpId="0"/>
      <p:bldP spid="1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cara</a:t>
            </a:r>
            <a:r>
              <a:rPr lang="en-US" dirty="0" smtClean="0"/>
              <a:t> yang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seperti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perhitungan</a:t>
            </a:r>
            <a:r>
              <a:rPr lang="en-US" dirty="0" smtClean="0"/>
              <a:t> node 1, </a:t>
            </a:r>
            <a:r>
              <a:rPr lang="en-US" dirty="0" err="1" smtClean="0"/>
              <a:t>cari</a:t>
            </a:r>
            <a:r>
              <a:rPr lang="en-US" dirty="0" smtClean="0"/>
              <a:t> node </a:t>
            </a:r>
            <a:r>
              <a:rPr lang="en-US" dirty="0" err="1" smtClean="0"/>
              <a:t>berikutnya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memfilter</a:t>
            </a:r>
            <a:r>
              <a:rPr lang="en-US" dirty="0" smtClean="0"/>
              <a:t> data </a:t>
            </a:r>
            <a:r>
              <a:rPr lang="en-US" dirty="0" err="1" smtClean="0"/>
              <a:t>berdasarkan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dirty="0" err="1" smtClean="0"/>
              <a:t>atribut</a:t>
            </a:r>
            <a:r>
              <a:rPr lang="en-US" dirty="0" smtClean="0"/>
              <a:t> </a:t>
            </a:r>
            <a:r>
              <a:rPr lang="en-US" b="1" dirty="0" smtClean="0"/>
              <a:t>Humidity = High</a:t>
            </a:r>
            <a:endParaRPr lang="en-US" dirty="0"/>
          </a:p>
        </p:txBody>
      </p:sp>
      <p:graphicFrame>
        <p:nvGraphicFramePr>
          <p:cNvPr id="4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202814"/>
              </p:ext>
            </p:extLst>
          </p:nvPr>
        </p:nvGraphicFramePr>
        <p:xfrm>
          <a:off x="1230640" y="2923625"/>
          <a:ext cx="9720072" cy="255270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2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2"/>
                          </a:solidFill>
                        </a:rPr>
                        <a:t>High</a:t>
                      </a:r>
                      <a:endParaRPr sz="180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2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2"/>
                          </a:solidFill>
                        </a:rPr>
                        <a:t>Don’t Play</a:t>
                      </a:r>
                      <a:endParaRPr sz="1800" dirty="0">
                        <a:solidFill>
                          <a:schemeClr val="bg2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Cloudy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Don’t 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3726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1999" cy="1732449"/>
          </a:xfrm>
        </p:spPr>
        <p:txBody>
          <a:bodyPr>
            <a:normAutofit/>
          </a:bodyPr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7a</a:t>
            </a:r>
            <a:br>
              <a:rPr lang="en-US" dirty="0" smtClean="0"/>
            </a:br>
            <a:r>
              <a:rPr lang="en-US" sz="3000" dirty="0" err="1" smtClean="0"/>
              <a:t>Hasil</a:t>
            </a:r>
            <a:r>
              <a:rPr lang="en-US" sz="3000" dirty="0" smtClean="0"/>
              <a:t> </a:t>
            </a:r>
            <a:r>
              <a:rPr lang="en-US" sz="3000" dirty="0" err="1" smtClean="0"/>
              <a:t>Perhitungan</a:t>
            </a:r>
            <a:r>
              <a:rPr lang="en-US" sz="3000" dirty="0" smtClean="0"/>
              <a:t> </a:t>
            </a:r>
            <a:r>
              <a:rPr lang="en-US" sz="3000" dirty="0" err="1" smtClean="0"/>
              <a:t>Nilai</a:t>
            </a:r>
            <a:r>
              <a:rPr lang="en-US" sz="3000" dirty="0" smtClean="0"/>
              <a:t> Entropy </a:t>
            </a:r>
            <a:r>
              <a:rPr lang="en-US" sz="3000" dirty="0" err="1" smtClean="0"/>
              <a:t>dan</a:t>
            </a:r>
            <a:r>
              <a:rPr lang="en-US" sz="3000" dirty="0" smtClean="0"/>
              <a:t> Gain </a:t>
            </a:r>
            <a:r>
              <a:rPr lang="en-US" sz="3000" dirty="0" err="1" smtClean="0"/>
              <a:t>untuk</a:t>
            </a:r>
            <a:r>
              <a:rPr lang="en-US" sz="3000" dirty="0" smtClean="0"/>
              <a:t> Humidity = High</a:t>
            </a:r>
            <a:endParaRPr lang="en-US" sz="3000" dirty="0"/>
          </a:p>
        </p:txBody>
      </p:sp>
      <p:graphicFrame>
        <p:nvGraphicFramePr>
          <p:cNvPr id="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7796516"/>
              </p:ext>
            </p:extLst>
          </p:nvPr>
        </p:nvGraphicFramePr>
        <p:xfrm>
          <a:off x="192504" y="1732448"/>
          <a:ext cx="9841833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1705"/>
                <a:gridCol w="1547648"/>
                <a:gridCol w="1140373"/>
                <a:gridCol w="1357585"/>
                <a:gridCol w="963886"/>
                <a:gridCol w="702873"/>
                <a:gridCol w="1761783"/>
                <a:gridCol w="1515980"/>
              </a:tblGrid>
              <a:tr h="5635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Atribut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Jumlah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Kasus</a:t>
                      </a:r>
                      <a:r>
                        <a:rPr lang="en-US" baseline="0" dirty="0" smtClean="0"/>
                        <a:t> 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(S1)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 (S2)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Entropy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Gain</a:t>
                      </a:r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0,985228136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Outlook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0,69951385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Cloudy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Rainy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Sunny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Temperature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0,020244207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0, 918295834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Mild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0, 020244207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0,918295834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210562" y="1732448"/>
            <a:ext cx="21739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Nilai</a:t>
            </a:r>
            <a:r>
              <a:rPr lang="en-US" dirty="0" smtClean="0"/>
              <a:t> Gain </a:t>
            </a:r>
            <a:r>
              <a:rPr lang="en-US" dirty="0" err="1" smtClean="0"/>
              <a:t>tertinggi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/>
              <a:t> Humidity </a:t>
            </a:r>
            <a:r>
              <a:rPr lang="en-US" dirty="0" smtClean="0"/>
              <a:t>= High </a:t>
            </a:r>
            <a:r>
              <a:rPr lang="en-US" dirty="0" err="1" smtClean="0"/>
              <a:t>adalah</a:t>
            </a:r>
            <a:r>
              <a:rPr lang="en-US" dirty="0" smtClean="0"/>
              <a:t> outlook (0,69951385).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461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807060" y="252868"/>
            <a:ext cx="10353762" cy="970450"/>
          </a:xfrm>
        </p:spPr>
        <p:txBody>
          <a:bodyPr/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8</a:t>
            </a:r>
            <a:endParaRPr lang="en-US" dirty="0"/>
          </a:p>
        </p:txBody>
      </p:sp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435200" y="1130705"/>
            <a:ext cx="5621476" cy="1973442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Root / </a:t>
            </a:r>
            <a:r>
              <a:rPr lang="en-US" dirty="0" err="1" smtClean="0"/>
              <a:t>Akar</a:t>
            </a:r>
            <a:r>
              <a:rPr lang="en-US" dirty="0" smtClean="0"/>
              <a:t> </a:t>
            </a:r>
          </a:p>
          <a:p>
            <a:pPr algn="just"/>
            <a:r>
              <a:rPr lang="en-US" dirty="0" err="1"/>
              <a:t>Nilai</a:t>
            </a:r>
            <a:r>
              <a:rPr lang="en-US" dirty="0"/>
              <a:t> Gain </a:t>
            </a:r>
            <a:r>
              <a:rPr lang="en-US" dirty="0" err="1"/>
              <a:t>tertinggi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Humidity = High </a:t>
            </a:r>
            <a:r>
              <a:rPr lang="en-US" dirty="0" err="1"/>
              <a:t>adalah</a:t>
            </a:r>
            <a:r>
              <a:rPr lang="en-US" dirty="0"/>
              <a:t> outlook (</a:t>
            </a:r>
            <a:r>
              <a:rPr lang="en-US" dirty="0" smtClean="0"/>
              <a:t>0,699513855).</a:t>
            </a:r>
          </a:p>
          <a:p>
            <a:pPr algn="just"/>
            <a:r>
              <a:rPr lang="en-US" dirty="0" smtClean="0"/>
              <a:t>Di Outlook </a:t>
            </a:r>
            <a:r>
              <a:rPr lang="en-US" dirty="0" err="1" smtClean="0"/>
              <a:t>terdapat</a:t>
            </a:r>
            <a:r>
              <a:rPr lang="en-US" dirty="0" smtClean="0"/>
              <a:t> 3 </a:t>
            </a:r>
            <a:r>
              <a:rPr lang="en-US" dirty="0" err="1" smtClean="0"/>
              <a:t>kelompok</a:t>
            </a:r>
            <a:r>
              <a:rPr lang="en-US" dirty="0" smtClean="0"/>
              <a:t> data </a:t>
            </a:r>
            <a:r>
              <a:rPr lang="en-US" dirty="0" err="1" smtClean="0"/>
              <a:t>yaitu</a:t>
            </a:r>
            <a:r>
              <a:rPr lang="en-US" dirty="0" smtClean="0"/>
              <a:t> Cloudy, Rainy </a:t>
            </a:r>
            <a:r>
              <a:rPr lang="en-US" dirty="0" err="1" smtClean="0"/>
              <a:t>dan</a:t>
            </a:r>
            <a:r>
              <a:rPr lang="en-US" dirty="0" smtClean="0"/>
              <a:t> Sunny</a:t>
            </a:r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9291917" y="1130704"/>
            <a:ext cx="2057400" cy="76311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1. Humidity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0" name="Straight Connector 29"/>
          <p:cNvCxnSpPr>
            <a:stCxn id="28" idx="4"/>
          </p:cNvCxnSpPr>
          <p:nvPr/>
        </p:nvCxnSpPr>
        <p:spPr>
          <a:xfrm flipH="1">
            <a:off x="9372600" y="1893814"/>
            <a:ext cx="948017" cy="74181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cxnSp>
        <p:nvCxnSpPr>
          <p:cNvPr id="31" name="Straight Connector 30"/>
          <p:cNvCxnSpPr>
            <a:stCxn id="28" idx="4"/>
          </p:cNvCxnSpPr>
          <p:nvPr/>
        </p:nvCxnSpPr>
        <p:spPr>
          <a:xfrm>
            <a:off x="10320617" y="1893814"/>
            <a:ext cx="1203512" cy="74181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sp>
        <p:nvSpPr>
          <p:cNvPr id="32" name="TextBox 31"/>
          <p:cNvSpPr txBox="1"/>
          <p:nvPr/>
        </p:nvSpPr>
        <p:spPr>
          <a:xfrm>
            <a:off x="9035809" y="2023356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1012526" y="2039952"/>
            <a:ext cx="954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Normal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435199" y="5239974"/>
            <a:ext cx="7735951" cy="159188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 err="1" smtClean="0"/>
              <a:t>Jumlah</a:t>
            </a:r>
            <a:r>
              <a:rPr lang="en-US" dirty="0" smtClean="0"/>
              <a:t> </a:t>
            </a:r>
            <a:r>
              <a:rPr lang="en-US" dirty="0" err="1" smtClean="0"/>
              <a:t>kasus</a:t>
            </a:r>
            <a:r>
              <a:rPr lang="en-US" dirty="0" smtClean="0"/>
              <a:t> </a:t>
            </a:r>
            <a:r>
              <a:rPr lang="en-US" dirty="0" err="1" smtClean="0"/>
              <a:t>atribut</a:t>
            </a:r>
            <a:r>
              <a:rPr lang="en-US" dirty="0" smtClean="0"/>
              <a:t> Outlook Cloudy </a:t>
            </a:r>
            <a:r>
              <a:rPr lang="en-US" dirty="0" err="1" smtClean="0"/>
              <a:t>adalah</a:t>
            </a:r>
            <a:r>
              <a:rPr lang="en-US" dirty="0" smtClean="0"/>
              <a:t> 0 </a:t>
            </a:r>
            <a:r>
              <a:rPr lang="en-US" dirty="0" err="1" smtClean="0"/>
              <a:t>untuk</a:t>
            </a:r>
            <a:r>
              <a:rPr lang="en-US" dirty="0" smtClean="0"/>
              <a:t> NO, </a:t>
            </a:r>
            <a:r>
              <a:rPr lang="en-US" dirty="0" err="1" smtClean="0"/>
              <a:t>dan</a:t>
            </a:r>
            <a:r>
              <a:rPr lang="en-US" dirty="0" smtClean="0"/>
              <a:t> 2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/>
              <a:t>Yes</a:t>
            </a:r>
            <a:r>
              <a:rPr lang="en-US" dirty="0" smtClean="0"/>
              <a:t>, </a:t>
            </a:r>
            <a:r>
              <a:rPr lang="en-US" dirty="0" err="1" smtClean="0"/>
              <a:t>dan</a:t>
            </a:r>
            <a:r>
              <a:rPr lang="en-US" dirty="0" smtClean="0"/>
              <a:t> Outlook Sunny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smtClean="0"/>
              <a:t>3 </a:t>
            </a:r>
            <a:r>
              <a:rPr lang="en-US" dirty="0" err="1"/>
              <a:t>untuk</a:t>
            </a:r>
            <a:r>
              <a:rPr lang="en-US" dirty="0"/>
              <a:t> NO,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smtClean="0"/>
              <a:t>0 </a:t>
            </a:r>
            <a:r>
              <a:rPr lang="en-US" dirty="0" err="1"/>
              <a:t>untuk</a:t>
            </a:r>
            <a:r>
              <a:rPr lang="en-US" dirty="0"/>
              <a:t> Yes </a:t>
            </a:r>
            <a:r>
              <a:rPr lang="en-US" dirty="0" err="1" smtClean="0"/>
              <a:t>berarti</a:t>
            </a:r>
            <a:r>
              <a:rPr lang="en-US" dirty="0" smtClean="0"/>
              <a:t> </a:t>
            </a:r>
            <a:r>
              <a:rPr lang="en-US" dirty="0" err="1" smtClean="0"/>
              <a:t>setiap</a:t>
            </a:r>
            <a:r>
              <a:rPr lang="en-US" dirty="0" smtClean="0"/>
              <a:t> </a:t>
            </a:r>
            <a:r>
              <a:rPr lang="en-US" dirty="0" err="1" smtClean="0"/>
              <a:t>kasus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Outlook = Cloudy </a:t>
            </a:r>
            <a:r>
              <a:rPr lang="en-US" dirty="0" err="1" smtClean="0"/>
              <a:t>dan</a:t>
            </a:r>
            <a:r>
              <a:rPr lang="en-US" dirty="0" smtClean="0"/>
              <a:t> Sunny</a:t>
            </a:r>
          </a:p>
          <a:p>
            <a:pPr algn="just"/>
            <a:r>
              <a:rPr lang="en-US" dirty="0" err="1" smtClean="0"/>
              <a:t>Hasilnya</a:t>
            </a:r>
            <a:r>
              <a:rPr lang="en-US" dirty="0" smtClean="0"/>
              <a:t> Cloudy </a:t>
            </a:r>
            <a:r>
              <a:rPr lang="en-US" dirty="0" err="1" smtClean="0"/>
              <a:t>adalah</a:t>
            </a:r>
            <a:r>
              <a:rPr lang="en-US" dirty="0" smtClean="0"/>
              <a:t> Yes </a:t>
            </a:r>
            <a:r>
              <a:rPr lang="en-US" dirty="0" err="1" smtClean="0"/>
              <a:t>dan</a:t>
            </a:r>
            <a:r>
              <a:rPr lang="en-US" dirty="0" smtClean="0"/>
              <a:t> Sunny </a:t>
            </a:r>
            <a:r>
              <a:rPr lang="en-US" dirty="0" err="1" smtClean="0"/>
              <a:t>adalah</a:t>
            </a:r>
            <a:r>
              <a:rPr lang="en-US" dirty="0" smtClean="0"/>
              <a:t> No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11012526" y="2635624"/>
            <a:ext cx="1179474" cy="79002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8592670" y="2635624"/>
            <a:ext cx="1537919" cy="5916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Outlook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7710733" y="3227294"/>
            <a:ext cx="1601803" cy="5777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6" idx="4"/>
          </p:cNvCxnSpPr>
          <p:nvPr/>
        </p:nvCxnSpPr>
        <p:spPr>
          <a:xfrm flipH="1">
            <a:off x="9291917" y="3227294"/>
            <a:ext cx="69713" cy="7418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9341199" y="3233766"/>
            <a:ext cx="1379689" cy="589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 rot="20482446">
            <a:off x="7645365" y="3244029"/>
            <a:ext cx="904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Cloudy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926052" y="3446275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Rainy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 rot="1376271">
            <a:off x="9974247" y="3285565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Sunny</a:t>
            </a:r>
            <a:endParaRPr lang="en-US" dirty="0"/>
          </a:p>
        </p:txBody>
      </p:sp>
      <p:sp>
        <p:nvSpPr>
          <p:cNvPr id="48" name="Oval 47"/>
          <p:cNvSpPr/>
          <p:nvPr/>
        </p:nvSpPr>
        <p:spPr>
          <a:xfrm>
            <a:off x="7224672" y="3748109"/>
            <a:ext cx="946479" cy="5916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09802"/>
              </p:ext>
            </p:extLst>
          </p:nvPr>
        </p:nvGraphicFramePr>
        <p:xfrm>
          <a:off x="264726" y="3086273"/>
          <a:ext cx="6564070" cy="21422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1705"/>
                <a:gridCol w="1547648"/>
                <a:gridCol w="1140373"/>
                <a:gridCol w="1357585"/>
                <a:gridCol w="963886"/>
                <a:gridCol w="702873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Atribut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Jumlah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Kasus</a:t>
                      </a:r>
                      <a:r>
                        <a:rPr lang="en-US" baseline="0" dirty="0" smtClean="0"/>
                        <a:t> 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(S1)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 (S2)</a:t>
                      </a:r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Outlook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Cloudy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04845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Rainy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Sunny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3" name="Oval 52"/>
          <p:cNvSpPr/>
          <p:nvPr/>
        </p:nvSpPr>
        <p:spPr>
          <a:xfrm>
            <a:off x="10336686" y="3757472"/>
            <a:ext cx="946479" cy="5916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8900129" y="3934935"/>
            <a:ext cx="946479" cy="5916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??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127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2" grpId="0"/>
      <p:bldP spid="33" grpId="0"/>
      <p:bldP spid="35" grpId="0" animBg="1"/>
      <p:bldP spid="36" grpId="0" animBg="1"/>
      <p:bldP spid="45" grpId="0"/>
      <p:bldP spid="46" grpId="0"/>
      <p:bldP spid="47" grpId="0"/>
      <p:bldP spid="48" grpId="0" animBg="1"/>
      <p:bldP spid="53" grpId="0" animBg="1"/>
      <p:bldP spid="5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Gain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>
              <a:xfrm>
                <a:off x="409074" y="1732449"/>
                <a:ext cx="10858483" cy="4933046"/>
              </a:xfrm>
            </p:spPr>
            <p:txBody>
              <a:bodyPr/>
              <a:lstStyle/>
              <a:p>
                <a:r>
                  <a:rPr lang="en-US" dirty="0" err="1" smtClean="0"/>
                  <a:t>Untuk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memilih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atribut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sebagai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akar</a:t>
                </a:r>
                <a:r>
                  <a:rPr lang="en-US" dirty="0" smtClean="0"/>
                  <a:t>, </a:t>
                </a:r>
                <a:r>
                  <a:rPr lang="en-US" dirty="0" err="1" smtClean="0"/>
                  <a:t>didasarkan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pada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nilai</a:t>
                </a:r>
                <a:r>
                  <a:rPr lang="en-US" dirty="0" smtClean="0"/>
                  <a:t> gain </a:t>
                </a:r>
                <a:r>
                  <a:rPr lang="en-US" dirty="0" err="1" smtClean="0"/>
                  <a:t>tertinggi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dari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atribut</a:t>
                </a:r>
                <a:r>
                  <a:rPr lang="en-US" dirty="0" smtClean="0"/>
                  <a:t> yang </a:t>
                </a:r>
                <a:r>
                  <a:rPr lang="en-US" dirty="0" err="1" smtClean="0"/>
                  <a:t>ada</a:t>
                </a:r>
                <a:r>
                  <a:rPr lang="en-US" dirty="0" smtClean="0"/>
                  <a:t>.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r>
                  <a:rPr lang="en-US" dirty="0" err="1" smtClean="0"/>
                  <a:t>Dengan</a:t>
                </a:r>
                <a:r>
                  <a:rPr lang="en-US" dirty="0" smtClean="0"/>
                  <a:t> :</a:t>
                </a:r>
              </a:p>
              <a:p>
                <a:r>
                  <a:rPr lang="en-US" dirty="0" smtClean="0"/>
                  <a:t>S : </a:t>
                </a:r>
                <a:r>
                  <a:rPr lang="en-US" dirty="0" err="1" smtClean="0"/>
                  <a:t>Himpunan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Kasus</a:t>
                </a:r>
                <a:endParaRPr lang="en-US" dirty="0" smtClean="0"/>
              </a:p>
              <a:p>
                <a:r>
                  <a:rPr lang="en-US" dirty="0" smtClean="0"/>
                  <a:t>A : </a:t>
                </a:r>
                <a:r>
                  <a:rPr lang="en-US" dirty="0" err="1" smtClean="0"/>
                  <a:t>Atribut</a:t>
                </a:r>
                <a:endParaRPr lang="en-US" dirty="0" smtClean="0"/>
              </a:p>
              <a:p>
                <a:r>
                  <a:rPr lang="en-US" dirty="0" smtClean="0"/>
                  <a:t>N : </a:t>
                </a:r>
                <a:r>
                  <a:rPr lang="en-US" dirty="0" err="1" smtClean="0"/>
                  <a:t>Jumlah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Paritsi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Atribut</a:t>
                </a:r>
                <a:r>
                  <a:rPr lang="en-US" dirty="0" smtClean="0"/>
                  <a:t> A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 smtClean="0"/>
                  <a:t> = </a:t>
                </a:r>
                <a:r>
                  <a:rPr lang="en-US" dirty="0" err="1" smtClean="0"/>
                  <a:t>Jumlah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kasus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pada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Partisi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ke</a:t>
                </a:r>
                <a:r>
                  <a:rPr lang="en-US" dirty="0"/>
                  <a:t> </a:t>
                </a:r>
                <a:r>
                  <a:rPr lang="en-US" dirty="0" smtClean="0"/>
                  <a:t>I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</m:oMath>
                </a14:m>
                <a:r>
                  <a:rPr lang="en-US" dirty="0" smtClean="0"/>
                  <a:t> = </a:t>
                </a:r>
                <a:r>
                  <a:rPr lang="en-US" dirty="0" err="1" smtClean="0"/>
                  <a:t>Jumlah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kasus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dalam</a:t>
                </a:r>
                <a:r>
                  <a:rPr lang="en-US" dirty="0" smtClean="0"/>
                  <a:t> S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 smtClean="0"/>
              </a:p>
            </p:txBody>
          </p:sp>
        </mc:Choice>
        <mc:Fallback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409074" y="1732449"/>
                <a:ext cx="10858483" cy="4933046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913795" y="2452084"/>
                <a:ext cx="10112793" cy="17468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𝐺𝑎𝑖𝑛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𝐸𝑛𝑡𝑟𝑜𝑝𝑦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−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</m:d>
                            </m:den>
                          </m:f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𝐸𝑛𝑡𝑟𝑜𝑝𝑦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400" dirty="0" smtClean="0"/>
              </a:p>
              <a:p>
                <a:endParaRPr lang="en-US" sz="2400" dirty="0"/>
              </a:p>
              <a:p>
                <a:endParaRPr lang="en-US" sz="24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795" y="2452084"/>
                <a:ext cx="10112793" cy="174688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6603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8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cara</a:t>
            </a:r>
            <a:r>
              <a:rPr lang="en-US" dirty="0" smtClean="0"/>
              <a:t> yang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seperti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perhitungan</a:t>
            </a:r>
            <a:r>
              <a:rPr lang="en-US" dirty="0" smtClean="0"/>
              <a:t> node 1, </a:t>
            </a:r>
            <a:r>
              <a:rPr lang="en-US" dirty="0" err="1" smtClean="0"/>
              <a:t>cari</a:t>
            </a:r>
            <a:r>
              <a:rPr lang="en-US" dirty="0" smtClean="0"/>
              <a:t> node </a:t>
            </a:r>
            <a:r>
              <a:rPr lang="en-US" dirty="0" err="1" smtClean="0"/>
              <a:t>berikutnya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memfilter</a:t>
            </a:r>
            <a:r>
              <a:rPr lang="en-US" dirty="0" smtClean="0"/>
              <a:t> data </a:t>
            </a:r>
            <a:r>
              <a:rPr lang="en-US" dirty="0" err="1" smtClean="0"/>
              <a:t>berdasarkan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dirty="0" err="1" smtClean="0"/>
              <a:t>atribut</a:t>
            </a:r>
            <a:r>
              <a:rPr lang="en-US" dirty="0" smtClean="0"/>
              <a:t> </a:t>
            </a:r>
            <a:r>
              <a:rPr lang="en-US" b="1" dirty="0" smtClean="0"/>
              <a:t>Humidity = High and Outlook = Rainy</a:t>
            </a:r>
            <a:endParaRPr lang="en-US" dirty="0"/>
          </a:p>
        </p:txBody>
      </p:sp>
      <p:graphicFrame>
        <p:nvGraphicFramePr>
          <p:cNvPr id="9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5418333"/>
              </p:ext>
            </p:extLst>
          </p:nvPr>
        </p:nvGraphicFramePr>
        <p:xfrm>
          <a:off x="1230640" y="2923625"/>
          <a:ext cx="9720072" cy="95758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rgbClr val="FF0000"/>
                          </a:solidFill>
                        </a:rPr>
                        <a:t>Rainy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Don’t 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9943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1999" cy="1732449"/>
          </a:xfrm>
        </p:spPr>
        <p:txBody>
          <a:bodyPr>
            <a:normAutofit/>
          </a:bodyPr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8a</a:t>
            </a:r>
            <a:br>
              <a:rPr lang="en-US" dirty="0" smtClean="0"/>
            </a:br>
            <a:r>
              <a:rPr lang="en-US" sz="3000" dirty="0" err="1" smtClean="0"/>
              <a:t>Hasil</a:t>
            </a:r>
            <a:r>
              <a:rPr lang="en-US" sz="3000" dirty="0" smtClean="0"/>
              <a:t> </a:t>
            </a:r>
            <a:r>
              <a:rPr lang="en-US" sz="3000" dirty="0" err="1" smtClean="0"/>
              <a:t>Perhitungan</a:t>
            </a:r>
            <a:r>
              <a:rPr lang="en-US" sz="3000" dirty="0" smtClean="0"/>
              <a:t> </a:t>
            </a:r>
            <a:r>
              <a:rPr lang="en-US" sz="3000" dirty="0" err="1" smtClean="0"/>
              <a:t>Nilai</a:t>
            </a:r>
            <a:r>
              <a:rPr lang="en-US" sz="3000" dirty="0" smtClean="0"/>
              <a:t> Entropy </a:t>
            </a:r>
            <a:r>
              <a:rPr lang="en-US" sz="3000" dirty="0" err="1" smtClean="0"/>
              <a:t>dan</a:t>
            </a:r>
            <a:r>
              <a:rPr lang="en-US" sz="3000" dirty="0" smtClean="0"/>
              <a:t> Gain </a:t>
            </a:r>
            <a:r>
              <a:rPr lang="en-US" sz="3000" dirty="0" err="1" smtClean="0"/>
              <a:t>untuk</a:t>
            </a:r>
            <a:r>
              <a:rPr lang="en-US" sz="3000" dirty="0" smtClean="0"/>
              <a:t> Humidity = High, Outlook = Rainy</a:t>
            </a:r>
            <a:endParaRPr lang="en-US" sz="3000" dirty="0"/>
          </a:p>
        </p:txBody>
      </p:sp>
      <p:graphicFrame>
        <p:nvGraphicFramePr>
          <p:cNvPr id="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7962577"/>
              </p:ext>
            </p:extLst>
          </p:nvPr>
        </p:nvGraphicFramePr>
        <p:xfrm>
          <a:off x="192504" y="1732448"/>
          <a:ext cx="9841833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1705"/>
                <a:gridCol w="1547648"/>
                <a:gridCol w="1140373"/>
                <a:gridCol w="1357585"/>
                <a:gridCol w="963886"/>
                <a:gridCol w="702873"/>
                <a:gridCol w="1761783"/>
                <a:gridCol w="1515980"/>
              </a:tblGrid>
              <a:tr h="5635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Atribut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Jumlah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Kasus</a:t>
                      </a:r>
                      <a:r>
                        <a:rPr lang="en-US" baseline="0" dirty="0" smtClean="0"/>
                        <a:t> 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(S1)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 (S2)1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Entropy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Gain</a:t>
                      </a:r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Humidity =</a:t>
                      </a:r>
                      <a:r>
                        <a:rPr lang="en-US" baseline="0" dirty="0" smtClean="0"/>
                        <a:t> High and Outlook = Rainy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Temperature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Mild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0210562" y="1732448"/>
            <a:ext cx="21739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Nilai</a:t>
            </a:r>
            <a:r>
              <a:rPr lang="en-US" dirty="0" smtClean="0"/>
              <a:t> Gain </a:t>
            </a:r>
            <a:r>
              <a:rPr lang="en-US" dirty="0" err="1" smtClean="0"/>
              <a:t>tertinggi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/>
              <a:t> Humidity </a:t>
            </a:r>
            <a:r>
              <a:rPr lang="en-US" dirty="0" smtClean="0"/>
              <a:t>= High, Outlook (Rainy) </a:t>
            </a:r>
            <a:r>
              <a:rPr lang="en-US" dirty="0" err="1" smtClean="0"/>
              <a:t>adalah</a:t>
            </a:r>
            <a:r>
              <a:rPr lang="en-US" dirty="0" smtClean="0"/>
              <a:t> Windy (1).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823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807060" y="252868"/>
            <a:ext cx="10353762" cy="970450"/>
          </a:xfrm>
        </p:spPr>
        <p:txBody>
          <a:bodyPr/>
          <a:lstStyle/>
          <a:p>
            <a:r>
              <a:rPr lang="en-US" dirty="0" err="1" smtClean="0"/>
              <a:t>Penyelesaian</a:t>
            </a:r>
            <a:r>
              <a:rPr lang="en-US" dirty="0" smtClean="0"/>
              <a:t> 8</a:t>
            </a:r>
            <a:endParaRPr lang="en-US" dirty="0"/>
          </a:p>
        </p:txBody>
      </p:sp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435200" y="1130705"/>
            <a:ext cx="5621476" cy="1973442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Root / </a:t>
            </a:r>
            <a:r>
              <a:rPr lang="en-US" dirty="0" err="1" smtClean="0"/>
              <a:t>Akar</a:t>
            </a:r>
            <a:r>
              <a:rPr lang="en-US" dirty="0" smtClean="0"/>
              <a:t> </a:t>
            </a:r>
          </a:p>
          <a:p>
            <a:pPr algn="just"/>
            <a:r>
              <a:rPr lang="en-US" dirty="0" err="1"/>
              <a:t>Nilai</a:t>
            </a:r>
            <a:r>
              <a:rPr lang="en-US" dirty="0"/>
              <a:t> Gain </a:t>
            </a:r>
            <a:r>
              <a:rPr lang="en-US" dirty="0" err="1"/>
              <a:t>tertinggi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Humidity = </a:t>
            </a:r>
            <a:r>
              <a:rPr lang="en-US" dirty="0" smtClean="0"/>
              <a:t>High, outlook = rainy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smtClean="0"/>
              <a:t>windy (1)</a:t>
            </a:r>
          </a:p>
          <a:p>
            <a:pPr algn="just"/>
            <a:r>
              <a:rPr lang="en-US" dirty="0" smtClean="0"/>
              <a:t>Di Windy </a:t>
            </a:r>
            <a:r>
              <a:rPr lang="en-US" dirty="0" err="1" smtClean="0"/>
              <a:t>terdapat</a:t>
            </a:r>
            <a:r>
              <a:rPr lang="en-US" dirty="0" smtClean="0"/>
              <a:t> </a:t>
            </a:r>
            <a:r>
              <a:rPr lang="en-US" dirty="0"/>
              <a:t>2</a:t>
            </a:r>
            <a:r>
              <a:rPr lang="en-US" dirty="0" smtClean="0"/>
              <a:t> </a:t>
            </a:r>
            <a:r>
              <a:rPr lang="en-US" dirty="0" err="1" smtClean="0"/>
              <a:t>kelompok</a:t>
            </a:r>
            <a:r>
              <a:rPr lang="en-US" dirty="0" smtClean="0"/>
              <a:t> data </a:t>
            </a:r>
            <a:r>
              <a:rPr lang="en-US" dirty="0" err="1" smtClean="0"/>
              <a:t>yaitu</a:t>
            </a:r>
            <a:r>
              <a:rPr lang="en-US" dirty="0" smtClean="0"/>
              <a:t> Yes </a:t>
            </a:r>
            <a:r>
              <a:rPr lang="en-US" dirty="0" err="1" smtClean="0"/>
              <a:t>dan</a:t>
            </a:r>
            <a:r>
              <a:rPr lang="en-US" dirty="0" smtClean="0"/>
              <a:t> No</a:t>
            </a:r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9291917" y="1130704"/>
            <a:ext cx="2057400" cy="76311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1. Humidity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7" name="Straight Connector 46"/>
          <p:cNvCxnSpPr>
            <a:stCxn id="46" idx="4"/>
          </p:cNvCxnSpPr>
          <p:nvPr/>
        </p:nvCxnSpPr>
        <p:spPr>
          <a:xfrm flipH="1">
            <a:off x="9372600" y="1893814"/>
            <a:ext cx="948017" cy="74181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cxnSp>
        <p:nvCxnSpPr>
          <p:cNvPr id="48" name="Straight Connector 47"/>
          <p:cNvCxnSpPr>
            <a:stCxn id="46" idx="4"/>
          </p:cNvCxnSpPr>
          <p:nvPr/>
        </p:nvCxnSpPr>
        <p:spPr>
          <a:xfrm>
            <a:off x="10320617" y="1893814"/>
            <a:ext cx="1203512" cy="74181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cxnSp>
      <p:sp>
        <p:nvSpPr>
          <p:cNvPr id="49" name="TextBox 48"/>
          <p:cNvSpPr txBox="1"/>
          <p:nvPr/>
        </p:nvSpPr>
        <p:spPr>
          <a:xfrm>
            <a:off x="9035809" y="2023356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11012526" y="2039952"/>
            <a:ext cx="954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Normal</a:t>
            </a:r>
            <a:endParaRPr lang="en-US" dirty="0"/>
          </a:p>
        </p:txBody>
      </p:sp>
      <p:sp>
        <p:nvSpPr>
          <p:cNvPr id="51" name="Content Placeholder 2"/>
          <p:cNvSpPr txBox="1">
            <a:spLocks/>
          </p:cNvSpPr>
          <p:nvPr/>
        </p:nvSpPr>
        <p:spPr>
          <a:xfrm>
            <a:off x="67049" y="5059715"/>
            <a:ext cx="6959393" cy="166595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 err="1" smtClean="0"/>
              <a:t>Jumlah</a:t>
            </a:r>
            <a:r>
              <a:rPr lang="en-US" dirty="0" smtClean="0"/>
              <a:t> </a:t>
            </a:r>
            <a:r>
              <a:rPr lang="en-US" dirty="0" err="1" smtClean="0"/>
              <a:t>kasus</a:t>
            </a:r>
            <a:r>
              <a:rPr lang="en-US" dirty="0" smtClean="0"/>
              <a:t> </a:t>
            </a:r>
            <a:r>
              <a:rPr lang="en-US" dirty="0" err="1" smtClean="0"/>
              <a:t>atribut</a:t>
            </a:r>
            <a:r>
              <a:rPr lang="en-US" dirty="0" smtClean="0"/>
              <a:t> Windy (Yes) </a:t>
            </a:r>
            <a:r>
              <a:rPr lang="en-US" dirty="0" err="1" smtClean="0"/>
              <a:t>adalah</a:t>
            </a:r>
            <a:r>
              <a:rPr lang="en-US" dirty="0" smtClean="0"/>
              <a:t> 0 </a:t>
            </a:r>
            <a:r>
              <a:rPr lang="en-US" dirty="0" err="1" smtClean="0"/>
              <a:t>untuk</a:t>
            </a:r>
            <a:r>
              <a:rPr lang="en-US" dirty="0" smtClean="0"/>
              <a:t> NO, </a:t>
            </a:r>
            <a:r>
              <a:rPr lang="en-US" dirty="0" err="1" smtClean="0"/>
              <a:t>dan</a:t>
            </a:r>
            <a:r>
              <a:rPr lang="en-US" dirty="0" smtClean="0"/>
              <a:t> 1 </a:t>
            </a:r>
            <a:r>
              <a:rPr lang="en-US" dirty="0" err="1" smtClean="0"/>
              <a:t>untuk</a:t>
            </a:r>
            <a:r>
              <a:rPr lang="en-US" dirty="0" smtClean="0"/>
              <a:t> Yes, 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smtClean="0"/>
              <a:t>Windy (No) </a:t>
            </a:r>
            <a:r>
              <a:rPr lang="en-US" dirty="0" err="1" smtClean="0"/>
              <a:t>adalah</a:t>
            </a:r>
            <a:r>
              <a:rPr lang="en-US" dirty="0" smtClean="0"/>
              <a:t> 1 </a:t>
            </a:r>
            <a:r>
              <a:rPr lang="en-US" dirty="0" err="1"/>
              <a:t>untuk</a:t>
            </a:r>
            <a:r>
              <a:rPr lang="en-US" dirty="0"/>
              <a:t> NO, </a:t>
            </a:r>
            <a:r>
              <a:rPr lang="en-US" dirty="0" err="1"/>
              <a:t>dan</a:t>
            </a:r>
            <a:r>
              <a:rPr lang="en-US" dirty="0"/>
              <a:t> 0 </a:t>
            </a:r>
            <a:r>
              <a:rPr lang="en-US" dirty="0" err="1"/>
              <a:t>untuk</a:t>
            </a:r>
            <a:r>
              <a:rPr lang="en-US" dirty="0"/>
              <a:t> Yes </a:t>
            </a:r>
            <a:r>
              <a:rPr lang="en-US" dirty="0" err="1"/>
              <a:t>berarti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smtClean="0"/>
              <a:t>Windy Yes </a:t>
            </a:r>
            <a:r>
              <a:rPr lang="en-US" dirty="0" err="1" smtClean="0"/>
              <a:t>dan</a:t>
            </a:r>
            <a:r>
              <a:rPr lang="en-US" dirty="0" smtClean="0"/>
              <a:t> No</a:t>
            </a:r>
          </a:p>
          <a:p>
            <a:pPr algn="just"/>
            <a:r>
              <a:rPr lang="en-US" dirty="0" err="1" smtClean="0"/>
              <a:t>Hasilnya</a:t>
            </a:r>
            <a:r>
              <a:rPr lang="en-US" dirty="0" smtClean="0"/>
              <a:t> Windy Yes </a:t>
            </a:r>
            <a:r>
              <a:rPr lang="en-US" dirty="0" err="1" smtClean="0"/>
              <a:t>adalah</a:t>
            </a:r>
            <a:r>
              <a:rPr lang="en-US" dirty="0" smtClean="0"/>
              <a:t> Yes, Windy No </a:t>
            </a:r>
            <a:r>
              <a:rPr lang="en-US" dirty="0" err="1" smtClean="0"/>
              <a:t>adalah</a:t>
            </a:r>
            <a:r>
              <a:rPr lang="en-US" dirty="0" smtClean="0"/>
              <a:t> No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11012526" y="2635624"/>
            <a:ext cx="1179474" cy="790024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8592670" y="2635624"/>
            <a:ext cx="1537919" cy="5916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Outlook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>
            <a:off x="7710733" y="3227294"/>
            <a:ext cx="1601803" cy="5777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53" idx="4"/>
          </p:cNvCxnSpPr>
          <p:nvPr/>
        </p:nvCxnSpPr>
        <p:spPr>
          <a:xfrm flipH="1">
            <a:off x="9291917" y="3227294"/>
            <a:ext cx="69713" cy="7418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341199" y="3233766"/>
            <a:ext cx="1379689" cy="589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 rot="20482446">
            <a:off x="7645365" y="3244029"/>
            <a:ext cx="904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Cloudy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8926052" y="3446275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Rainy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 rot="1376271">
            <a:off x="9974247" y="3285565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Sunny</a:t>
            </a:r>
            <a:endParaRPr lang="en-US" dirty="0"/>
          </a:p>
        </p:txBody>
      </p:sp>
      <p:sp>
        <p:nvSpPr>
          <p:cNvPr id="60" name="Oval 59"/>
          <p:cNvSpPr/>
          <p:nvPr/>
        </p:nvSpPr>
        <p:spPr>
          <a:xfrm>
            <a:off x="7224672" y="3748109"/>
            <a:ext cx="946479" cy="5916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1" name="Table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324029"/>
              </p:ext>
            </p:extLst>
          </p:nvPr>
        </p:nvGraphicFramePr>
        <p:xfrm>
          <a:off x="264726" y="3086273"/>
          <a:ext cx="6564070" cy="17764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1705"/>
                <a:gridCol w="1547648"/>
                <a:gridCol w="1140373"/>
                <a:gridCol w="1357585"/>
                <a:gridCol w="963886"/>
                <a:gridCol w="702873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Atribut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Jumlah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Kasus</a:t>
                      </a:r>
                      <a:r>
                        <a:rPr lang="en-US" baseline="0" dirty="0" smtClean="0"/>
                        <a:t> 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(S1)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 (S2)</a:t>
                      </a:r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Windy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22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04845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2" name="Oval 61"/>
          <p:cNvSpPr/>
          <p:nvPr/>
        </p:nvSpPr>
        <p:spPr>
          <a:xfrm>
            <a:off x="10336686" y="3757472"/>
            <a:ext cx="946479" cy="5916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3" name="Oval 62"/>
          <p:cNvSpPr/>
          <p:nvPr/>
        </p:nvSpPr>
        <p:spPr>
          <a:xfrm>
            <a:off x="8725969" y="3936252"/>
            <a:ext cx="1230460" cy="59167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Windy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5" name="Straight Arrow Connector 64"/>
          <p:cNvCxnSpPr>
            <a:stCxn id="63" idx="4"/>
          </p:cNvCxnSpPr>
          <p:nvPr/>
        </p:nvCxnSpPr>
        <p:spPr>
          <a:xfrm flipH="1">
            <a:off x="8585012" y="4527922"/>
            <a:ext cx="756187" cy="886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9326773" y="4516961"/>
            <a:ext cx="993844" cy="897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8089330" y="5414211"/>
            <a:ext cx="946479" cy="5916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0" name="Oval 69"/>
          <p:cNvSpPr/>
          <p:nvPr/>
        </p:nvSpPr>
        <p:spPr>
          <a:xfrm>
            <a:off x="9979581" y="5374738"/>
            <a:ext cx="946479" cy="5916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 rot="18504117">
            <a:off x="8397379" y="4797991"/>
            <a:ext cx="527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 rot="2610833">
            <a:off x="9822285" y="4786400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921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9" grpId="0"/>
      <p:bldP spid="50" grpId="0"/>
      <p:bldP spid="53" grpId="0" animBg="1"/>
      <p:bldP spid="57" grpId="0"/>
      <p:bldP spid="58" grpId="0"/>
      <p:bldP spid="59" grpId="0"/>
      <p:bldP spid="60" grpId="0" animBg="1"/>
      <p:bldP spid="62" grpId="0" animBg="1"/>
      <p:bldP spid="63" grpId="0" animBg="1"/>
      <p:bldP spid="74" grpId="0"/>
      <p:bldP spid="7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0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509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152139"/>
            <a:ext cx="9531814" cy="769132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1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929998" y="921271"/>
            <a:ext cx="981420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jumlah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, </a:t>
            </a:r>
            <a:r>
              <a:rPr lang="en-US" sz="2400" dirty="0" err="1" smtClean="0"/>
              <a:t>jumlah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yang play, </a:t>
            </a:r>
            <a:r>
              <a:rPr lang="en-US" sz="2400" dirty="0" err="1" smtClean="0"/>
              <a:t>jumlah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yang don’t play </a:t>
            </a:r>
            <a:r>
              <a:rPr lang="en-US" sz="2400" dirty="0" err="1" smtClean="0"/>
              <a:t>dan</a:t>
            </a:r>
            <a:r>
              <a:rPr lang="en-US" sz="2400" dirty="0" smtClean="0"/>
              <a:t> entropy</a:t>
            </a:r>
            <a:endParaRPr lang="en-US" sz="2400" dirty="0"/>
          </a:p>
        </p:txBody>
      </p:sp>
      <p:graphicFrame>
        <p:nvGraphicFramePr>
          <p:cNvPr id="5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045475"/>
              </p:ext>
            </p:extLst>
          </p:nvPr>
        </p:nvGraphicFramePr>
        <p:xfrm>
          <a:off x="1024128" y="1929085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Hot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Hot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Cloudy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Hot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Mild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Cloudy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Sunny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Cloudy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/>
                        <a:t>Cloudy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Hot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/>
                        <a:t>Mild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/>
                        <a:t>High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1778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1a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89658" y="833716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dari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Permainan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Tenis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14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Don’t Play  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Don’t Play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: 4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yang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10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Entropy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	entropy 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14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14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10</m:t>
                            </m:r>
                          </m:num>
                          <m:den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14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num>
                              <m:den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14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entropy (Total) =  0, 863120569				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89658" y="833716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7470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2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20400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00B0F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Hot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00B0F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00B0F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00B0F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/>
                        <a:t>Rainy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/>
                        <a:t>Rainy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00B0F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Cool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Mild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Normal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Sunny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00B0F0"/>
                          </a:solidFill>
                        </a:rPr>
                        <a:t>Cloudy</a:t>
                      </a:r>
                      <a:endParaRPr sz="180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00B0F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00B0F0"/>
                          </a:solidFill>
                        </a:rPr>
                        <a:t>High</a:t>
                      </a:r>
                      <a:endParaRPr sz="180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00B0F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solidFill>
                            <a:srgbClr val="00B0F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rgbClr val="00B0F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Hot</a:t>
                      </a:r>
                      <a:endParaRPr sz="180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00B0F0"/>
                          </a:solidFill>
                        </a:rPr>
                        <a:t>Normal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rgbClr val="00B0F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solidFill>
                            <a:srgbClr val="00B0F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00B0F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/>
                        <a:t>Rainy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/>
                        <a:t>Mild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/>
                        <a:t>High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024128" y="964256"/>
            <a:ext cx="10083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Outlook Sunny, Cloudy </a:t>
            </a:r>
            <a:r>
              <a:rPr lang="en-US" sz="2400" dirty="0" err="1" smtClean="0"/>
              <a:t>dan</a:t>
            </a:r>
            <a:r>
              <a:rPr lang="en-US" sz="2400" dirty="0" smtClean="0"/>
              <a:t> Rainy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477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191" y="473385"/>
            <a:ext cx="9531814" cy="39748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Penyelesaian</a:t>
            </a:r>
            <a:r>
              <a:rPr lang="en-US" sz="3200" dirty="0" smtClean="0"/>
              <a:t> 2a</a:t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6" name="object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8056650"/>
              </p:ext>
            </p:extLst>
          </p:nvPr>
        </p:nvGraphicFramePr>
        <p:xfrm>
          <a:off x="1024128" y="1660144"/>
          <a:ext cx="9720072" cy="4787899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700227"/>
                <a:gridCol w="1745181"/>
                <a:gridCol w="2530051"/>
                <a:gridCol w="1919083"/>
                <a:gridCol w="1657460"/>
                <a:gridCol w="1168070"/>
              </a:tblGrid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NO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OUTLOOK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TEMPERATURE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HUMIDITY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WINDY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/>
                        <a:t>PLAY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1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2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2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Hot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3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5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1908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dirty="0"/>
                        <a:t>6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lang="en-US" sz="1800" spc="-45" smtClean="0"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T="44450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7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Cool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8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5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/>
                        <a:t>9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Cool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10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11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Sunny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>
                          <a:solidFill>
                            <a:schemeClr val="bg1"/>
                          </a:solidFill>
                        </a:rPr>
                        <a:t>Normal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dirty="0" smtClean="0">
                          <a:solidFill>
                            <a:schemeClr val="bg1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42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spc="-5" dirty="0"/>
                        <a:t>12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Mild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High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lang="en-US" sz="1800" spc="-45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085" marB="0"/>
                </a:tc>
              </a:tr>
              <a:tr h="2629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/>
                        <a:t>13</a:t>
                      </a:r>
                      <a:endParaRPr sz="1800"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dirty="0">
                          <a:solidFill>
                            <a:srgbClr val="FF0000"/>
                          </a:solidFill>
                        </a:rPr>
                        <a:t>Cloudy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Hot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800" spc="-5" dirty="0">
                          <a:solidFill>
                            <a:srgbClr val="FF0000"/>
                          </a:solidFill>
                        </a:rPr>
                        <a:t>Normal</a:t>
                      </a:r>
                      <a:endParaRPr sz="180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dirty="0" smtClean="0">
                          <a:solidFill>
                            <a:srgbClr val="FF0000"/>
                          </a:solidFill>
                          <a:latin typeface="Verdana"/>
                          <a:cs typeface="Verdana"/>
                        </a:rPr>
                        <a:t>No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lang="en-US" sz="1800" spc="-45" dirty="0" smtClean="0">
                          <a:solidFill>
                            <a:srgbClr val="FF0000"/>
                          </a:solidFill>
                          <a:latin typeface="+mn-lt"/>
                          <a:cs typeface="+mn-cs"/>
                        </a:rPr>
                        <a:t>Play</a:t>
                      </a:r>
                      <a:endParaRPr sz="1800" dirty="0">
                        <a:solidFill>
                          <a:srgbClr val="FF0000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T="45719" marB="0"/>
                </a:tc>
              </a:tr>
              <a:tr h="26295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5" dirty="0"/>
                        <a:t>14</a:t>
                      </a:r>
                      <a:endParaRPr sz="1800" dirty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spc="-10" dirty="0">
                          <a:solidFill>
                            <a:schemeClr val="bg1"/>
                          </a:solidFill>
                        </a:rPr>
                        <a:t>Rainy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Mild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sz="1800" dirty="0">
                          <a:solidFill>
                            <a:schemeClr val="bg1"/>
                          </a:solidFill>
                        </a:rPr>
                        <a:t>High</a:t>
                      </a:r>
                      <a:endParaRPr sz="180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60"/>
                        </a:spcBef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Verdana"/>
                          <a:cs typeface="Verdana"/>
                        </a:rPr>
                        <a:t>Yes</a:t>
                      </a:r>
                      <a:endParaRPr sz="1800" dirty="0">
                        <a:solidFill>
                          <a:schemeClr val="bg1"/>
                        </a:solidFill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  <a:tc>
                  <a:txBody>
                    <a:bodyPr/>
                    <a:lstStyle/>
                    <a:p>
                      <a:pPr marL="92075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spc="-5" dirty="0" smtClean="0">
                          <a:latin typeface="+mn-lt"/>
                          <a:cs typeface="+mn-cs"/>
                        </a:rPr>
                        <a:t>Don’t</a:t>
                      </a:r>
                      <a:r>
                        <a:rPr lang="en-US" sz="1800" spc="-5" baseline="0" dirty="0" smtClean="0">
                          <a:latin typeface="+mn-lt"/>
                          <a:cs typeface="+mn-cs"/>
                        </a:rPr>
                        <a:t> Play</a:t>
                      </a:r>
                      <a:endParaRPr lang="en-US" sz="1800" dirty="0" smtClean="0">
                        <a:latin typeface="Verdana"/>
                        <a:cs typeface="Verdana"/>
                      </a:endParaRPr>
                    </a:p>
                  </a:txBody>
                  <a:tcPr marL="0" marR="0" marB="0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656140" y="970403"/>
            <a:ext cx="77702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Menghitung</a:t>
            </a:r>
            <a:r>
              <a:rPr lang="en-US" sz="2400" dirty="0" smtClean="0"/>
              <a:t> </a:t>
            </a:r>
            <a:r>
              <a:rPr lang="en-US" sz="2400" dirty="0" err="1" smtClean="0"/>
              <a:t>kasus</a:t>
            </a:r>
            <a:r>
              <a:rPr lang="en-US" sz="2400" dirty="0" smtClean="0"/>
              <a:t> </a:t>
            </a:r>
            <a:r>
              <a:rPr lang="en-US" sz="2400" dirty="0" err="1" smtClean="0"/>
              <a:t>berdasarkan</a:t>
            </a:r>
            <a:r>
              <a:rPr lang="en-US" sz="2400" dirty="0" smtClean="0"/>
              <a:t> </a:t>
            </a:r>
            <a:r>
              <a:rPr lang="en-US" sz="2400" dirty="0" err="1" smtClean="0"/>
              <a:t>atribut</a:t>
            </a:r>
            <a:r>
              <a:rPr lang="en-US" sz="2400" dirty="0" smtClean="0"/>
              <a:t> </a:t>
            </a:r>
            <a:r>
              <a:rPr lang="en-US" sz="2400" dirty="0"/>
              <a:t>O</a:t>
            </a:r>
            <a:r>
              <a:rPr lang="en-US" sz="2400" dirty="0" smtClean="0"/>
              <a:t>utlook Cloudy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92652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658" y="-382969"/>
            <a:ext cx="9720072" cy="1499616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Penyelesaian</a:t>
            </a:r>
            <a:r>
              <a:rPr lang="en-US" dirty="0" smtClean="0">
                <a:solidFill>
                  <a:schemeClr val="tx1"/>
                </a:solidFill>
              </a:rPr>
              <a:t> 2a. Outlook Cloudy </a:t>
            </a:r>
            <a:endParaRPr 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</p:spPr>
            <p:txBody>
              <a:bodyPr>
                <a:noAutofit/>
              </a:bodyPr>
              <a:lstStyle/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Menghitung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Outlook Cloudy</a:t>
                </a: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berdasarkan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outlook Cloudy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4</a:t>
                </a:r>
                <a:endParaRPr lang="en-US" sz="2000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Outlook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Cloudy yang don’t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356616" lvl="2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outlook Cloudy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>
                    <a:solidFill>
                      <a:schemeClr val="tx1"/>
                    </a:solidFill>
                  </a:rPr>
                  <a:t>don’t play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: 0</a:t>
                </a:r>
                <a:endParaRPr lang="en-US" sz="2000" dirty="0">
                  <a:solidFill>
                    <a:schemeClr val="tx1"/>
                  </a:solidFill>
                  <a:latin typeface="+mj-lt"/>
                </a:endParaRP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 err="1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</a:rPr>
                  <a:t>Outlook Cloudy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yang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Play</a:t>
                </a:r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Jumlah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 smtClean="0">
                    <a:solidFill>
                      <a:schemeClr val="tx1"/>
                    </a:solidFill>
                    <a:latin typeface="+mj-lt"/>
                  </a:rPr>
                  <a:t>Kasus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berdasarkan</a:t>
                </a:r>
                <a:r>
                  <a:rPr lang="en-US" sz="2000" dirty="0">
                    <a:solidFill>
                      <a:schemeClr val="tx1"/>
                    </a:solidFill>
                  </a:rPr>
                  <a:t> outlook Cloudy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 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yang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Play</a:t>
                </a:r>
                <a:r>
                  <a:rPr lang="en-US" sz="2000" dirty="0">
                    <a:solidFill>
                      <a:schemeClr val="tx1"/>
                    </a:solidFill>
                    <a:latin typeface="+mj-lt"/>
                  </a:rPr>
                  <a:t>	: 4</a:t>
                </a:r>
              </a:p>
              <a:p>
                <a:pPr marL="457200" indent="-457200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dirty="0" err="1" smtClean="0">
                    <a:solidFill>
                      <a:schemeClr val="tx1"/>
                    </a:solidFill>
                    <a:latin typeface="+mj-lt"/>
                  </a:rPr>
                  <a:t>Menghitung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 Entropy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tropy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(Total)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sSub>
                          <m:sSub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 smtClean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En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tropy </a:t>
                </a:r>
                <a:r>
                  <a:rPr lang="en-US" dirty="0" smtClean="0">
                    <a:solidFill>
                      <a:schemeClr val="tx1"/>
                    </a:solidFill>
                    <a:latin typeface="+mj-lt"/>
                  </a:rPr>
                  <a:t>(Total) =  0				</a:t>
                </a: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502920" lvl="3" indent="0">
                  <a:lnSpc>
                    <a:spcPct val="100000"/>
                  </a:lnSpc>
                  <a:buNone/>
                </a:pPr>
                <a:r>
                  <a:rPr lang="en-US" sz="2000" dirty="0" smtClean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endParaRPr lang="en-US" dirty="0">
                  <a:solidFill>
                    <a:schemeClr val="tx1"/>
                  </a:solidFill>
                  <a:latin typeface="+mj-lt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+mj-lt"/>
                  </a:rPr>
                  <a:t>	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60611"/>
                <a:ext cx="12192000" cy="567466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2973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1493</TotalTime>
  <Words>2577</Words>
  <Application>Microsoft Office PowerPoint</Application>
  <PresentationFormat>Widescreen</PresentationFormat>
  <Paragraphs>2025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Calisto MT</vt:lpstr>
      <vt:lpstr>Cambria Math</vt:lpstr>
      <vt:lpstr>Trebuchet MS</vt:lpstr>
      <vt:lpstr>Verdana</vt:lpstr>
      <vt:lpstr>Wingdings 2</vt:lpstr>
      <vt:lpstr>Slate</vt:lpstr>
      <vt:lpstr>Tugas Data Mining</vt:lpstr>
      <vt:lpstr>Latihan </vt:lpstr>
      <vt:lpstr>Entropy</vt:lpstr>
      <vt:lpstr>Gain</vt:lpstr>
      <vt:lpstr>Penyelesaian 1</vt:lpstr>
      <vt:lpstr>Penyelesaian 1a</vt:lpstr>
      <vt:lpstr>Penyelesaian 2 </vt:lpstr>
      <vt:lpstr>Penyelesaian 2a </vt:lpstr>
      <vt:lpstr>Penyelesaian 2a. Outlook Cloudy </vt:lpstr>
      <vt:lpstr>Penyelesaian 2b </vt:lpstr>
      <vt:lpstr>Penyelesaian 2b. Outlook Rainy </vt:lpstr>
      <vt:lpstr>Penyelesaian 2b </vt:lpstr>
      <vt:lpstr>Penyelesaian 2c. Outlook Sunny </vt:lpstr>
      <vt:lpstr>Penyelesaian 2d. Gain Outlook</vt:lpstr>
      <vt:lpstr>Penyelesaian 3 </vt:lpstr>
      <vt:lpstr>Penyelesaian 3a </vt:lpstr>
      <vt:lpstr>Penyelesaian 3a. Temperature Hot</vt:lpstr>
      <vt:lpstr>Penyelesaian 3b </vt:lpstr>
      <vt:lpstr>Penyelesaian Temperature Mild</vt:lpstr>
      <vt:lpstr>Penyelesaian 3c </vt:lpstr>
      <vt:lpstr>Penyelesaian 3c. Temperature Cool</vt:lpstr>
      <vt:lpstr>Penyelesaian 3d. Gain Temperature</vt:lpstr>
      <vt:lpstr>Penyelesaian 4 </vt:lpstr>
      <vt:lpstr>Penyelesaian 4a </vt:lpstr>
      <vt:lpstr>Penyelesaian 4a. Humidity High</vt:lpstr>
      <vt:lpstr>Penyelesaian 4b </vt:lpstr>
      <vt:lpstr>Penyelesaian 4b. Humidity Normal</vt:lpstr>
      <vt:lpstr>Penyelesaian 4d. Gain Humidity</vt:lpstr>
      <vt:lpstr>Penyelesaian 5 </vt:lpstr>
      <vt:lpstr>Penyelesaian 5a </vt:lpstr>
      <vt:lpstr>Penyelesaian 5a. Windy Yes</vt:lpstr>
      <vt:lpstr>Penyelesaian 5b </vt:lpstr>
      <vt:lpstr>Penyelesaian 5b. Windy No</vt:lpstr>
      <vt:lpstr>Penyelesaian 5c. Gain Windy</vt:lpstr>
      <vt:lpstr>Hasil Perhitungan Entropy dan Gain</vt:lpstr>
      <vt:lpstr>Penyelesaian 6 </vt:lpstr>
      <vt:lpstr>Penyelesaian 7</vt:lpstr>
      <vt:lpstr>Penyelesaian 7a Hasil Perhitungan Nilai Entropy dan Gain untuk Humidity = High</vt:lpstr>
      <vt:lpstr>Penyelesaian 8</vt:lpstr>
      <vt:lpstr>Penyelesaian 8</vt:lpstr>
      <vt:lpstr>Penyelesaian 8a Hasil Perhitungan Nilai Entropy dan Gain untuk Humidity = High, Outlook = Rainy</vt:lpstr>
      <vt:lpstr>Penyelesaian 8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Data Mining</dc:title>
  <dc:creator>Hadapininglaksmi Astri Purwanithami</dc:creator>
  <cp:lastModifiedBy>Hadapininglaksmi Astri Purwanithami</cp:lastModifiedBy>
  <cp:revision>60</cp:revision>
  <dcterms:created xsi:type="dcterms:W3CDTF">2020-03-30T23:22:17Z</dcterms:created>
  <dcterms:modified xsi:type="dcterms:W3CDTF">2020-04-01T11:24:07Z</dcterms:modified>
</cp:coreProperties>
</file>